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70" r:id="rId3"/>
    <p:sldId id="259" r:id="rId4"/>
    <p:sldId id="277" r:id="rId5"/>
    <p:sldId id="278" r:id="rId6"/>
    <p:sldId id="279" r:id="rId7"/>
    <p:sldId id="271" r:id="rId8"/>
    <p:sldId id="282" r:id="rId9"/>
    <p:sldId id="283" r:id="rId10"/>
    <p:sldId id="273" r:id="rId11"/>
    <p:sldId id="284" r:id="rId12"/>
    <p:sldId id="274" r:id="rId13"/>
    <p:sldId id="285" r:id="rId14"/>
    <p:sldId id="286" r:id="rId15"/>
    <p:sldId id="276" r:id="rId16"/>
  </p:sldIdLst>
  <p:sldSz cx="12192000" cy="6858000"/>
  <p:notesSz cx="6858000" cy="9144000"/>
  <p:embeddedFontLst>
    <p:embeddedFont>
      <p:font typeface="나눔스퀘어OTF Bold" panose="020B0600000101010101" pitchFamily="34" charset="-127"/>
      <p:bold r:id="rId17"/>
    </p:embeddedFont>
    <p:embeddedFont>
      <p:font typeface="나눔스퀘어OTF ExtraBold" panose="020B0600000101010101" pitchFamily="34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33CC"/>
    <a:srgbClr val="0279FB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1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0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80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7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0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40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94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0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61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15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39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6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5CCD768-78C5-4711-372F-D0B52589CB4D}"/>
              </a:ext>
            </a:extLst>
          </p:cNvPr>
          <p:cNvGrpSpPr/>
          <p:nvPr/>
        </p:nvGrpSpPr>
        <p:grpSpPr>
          <a:xfrm>
            <a:off x="283892" y="1912774"/>
            <a:ext cx="11624216" cy="2763729"/>
            <a:chOff x="252901" y="4481153"/>
            <a:chExt cx="3936564" cy="62477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9375F75-D772-F49B-A060-FA3F52F055A7}"/>
                </a:ext>
              </a:extLst>
            </p:cNvPr>
            <p:cNvSpPr/>
            <p:nvPr/>
          </p:nvSpPr>
          <p:spPr>
            <a:xfrm>
              <a:off x="252901" y="4481153"/>
              <a:ext cx="3936564" cy="6247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8100000" algn="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8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59138F0E-6531-6C1C-3383-70FE04CCAB58}"/>
                </a:ext>
              </a:extLst>
            </p:cNvPr>
            <p:cNvSpPr/>
            <p:nvPr/>
          </p:nvSpPr>
          <p:spPr>
            <a:xfrm>
              <a:off x="3841461" y="4481153"/>
              <a:ext cx="348004" cy="348004"/>
            </a:xfrm>
            <a:custGeom>
              <a:avLst/>
              <a:gdLst>
                <a:gd name="connsiteX0" fmla="*/ 0 w 514243"/>
                <a:gd name="connsiteY0" fmla="*/ 0 h 514243"/>
                <a:gd name="connsiteX1" fmla="*/ 410112 w 514243"/>
                <a:gd name="connsiteY1" fmla="*/ 0 h 514243"/>
                <a:gd name="connsiteX2" fmla="*/ 514243 w 514243"/>
                <a:gd name="connsiteY2" fmla="*/ 104131 h 514243"/>
                <a:gd name="connsiteX3" fmla="*/ 514243 w 514243"/>
                <a:gd name="connsiteY3" fmla="*/ 514243 h 514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243" h="514243">
                  <a:moveTo>
                    <a:pt x="0" y="0"/>
                  </a:moveTo>
                  <a:lnTo>
                    <a:pt x="410112" y="0"/>
                  </a:lnTo>
                  <a:cubicBezTo>
                    <a:pt x="467622" y="0"/>
                    <a:pt x="514243" y="46621"/>
                    <a:pt x="514243" y="104131"/>
                  </a:cubicBezTo>
                  <a:lnTo>
                    <a:pt x="514243" y="514243"/>
                  </a:lnTo>
                  <a:close/>
                </a:path>
              </a:pathLst>
            </a:custGeom>
            <a:solidFill>
              <a:srgbClr val="0033CC"/>
            </a:solidFill>
            <a:ln>
              <a:solidFill>
                <a:srgbClr val="0033CC"/>
              </a:solidFill>
            </a:ln>
            <a:effectLst>
              <a:outerShdw blurRad="152400" dist="38100" dir="8100000" algn="tr" rotWithShape="0">
                <a:srgbClr val="0279F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36000" rIns="72000" rtlCol="0" anchor="t">
              <a:noAutofit/>
            </a:bodyPr>
            <a:lstStyle/>
            <a:p>
              <a:pPr algn="r">
                <a:defRPr/>
              </a:pP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542E8F-0941-2247-4BA1-20F893851BF8}"/>
              </a:ext>
            </a:extLst>
          </p:cNvPr>
          <p:cNvSpPr txBox="1"/>
          <p:nvPr/>
        </p:nvSpPr>
        <p:spPr>
          <a:xfrm>
            <a:off x="696069" y="2740909"/>
            <a:ext cx="10799861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4000" b="1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Developing a Model for Face Anti-Spoofing</a:t>
            </a:r>
            <a:br>
              <a:rPr lang="en-US" altLang="ko-KR" sz="4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</a:br>
            <a:r>
              <a:rPr lang="ko-KR" altLang="en-US" sz="4000" b="1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위조 얼굴 탐지를 위한 모델 개발</a:t>
            </a:r>
            <a:endParaRPr lang="ko-KR" altLang="en-US" dirty="0">
              <a:solidFill>
                <a:prstClr val="white">
                  <a:lumMod val="65000"/>
                </a:prst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92921-AC59-9569-C97E-A30DFC1C0EDB}"/>
              </a:ext>
            </a:extLst>
          </p:cNvPr>
          <p:cNvSpPr txBox="1"/>
          <p:nvPr/>
        </p:nvSpPr>
        <p:spPr>
          <a:xfrm>
            <a:off x="8586651" y="4782525"/>
            <a:ext cx="3239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컴퓨터공학과 김동수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68620-E77A-FD48-0560-EB6626E4453A}"/>
              </a:ext>
            </a:extLst>
          </p:cNvPr>
          <p:cNvSpPr txBox="1"/>
          <p:nvPr/>
        </p:nvSpPr>
        <p:spPr>
          <a:xfrm>
            <a:off x="283892" y="1345087"/>
            <a:ext cx="356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#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캡스톤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디자인 계획발표</a:t>
            </a:r>
          </a:p>
        </p:txBody>
      </p:sp>
    </p:spTree>
    <p:extLst>
      <p:ext uri="{BB962C8B-B14F-4D97-AF65-F5344CB8AC3E}">
        <p14:creationId xmlns:p14="http://schemas.microsoft.com/office/powerpoint/2010/main" val="4091690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A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1528F1-5A44-36C3-A5B5-410478A36D08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3F692337-A9A4-FA4C-44B6-A19FC88D8D35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60ACC75C-6646-E1AD-1A0E-AF44F32DABFD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8AABDA-3A40-3F36-2EF5-924E060AB30E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연구 목표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38F603A-18DA-C524-C523-136E3C5F1379}"/>
              </a:ext>
            </a:extLst>
          </p:cNvPr>
          <p:cNvGrpSpPr/>
          <p:nvPr/>
        </p:nvGrpSpPr>
        <p:grpSpPr>
          <a:xfrm>
            <a:off x="2028762" y="2154637"/>
            <a:ext cx="8134475" cy="3026436"/>
            <a:chOff x="537973" y="2276557"/>
            <a:chExt cx="8134475" cy="30264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62B3462-A0F4-3E42-C48C-1BF85AE16671}"/>
                </a:ext>
              </a:extLst>
            </p:cNvPr>
            <p:cNvGrpSpPr/>
            <p:nvPr/>
          </p:nvGrpSpPr>
          <p:grpSpPr>
            <a:xfrm>
              <a:off x="537973" y="2276557"/>
              <a:ext cx="2087666" cy="2443979"/>
              <a:chOff x="554729" y="2328625"/>
              <a:chExt cx="2990535" cy="3740434"/>
            </a:xfrm>
          </p:grpSpPr>
          <p:pic>
            <p:nvPicPr>
              <p:cNvPr id="1026" name="Picture 2" descr="Build a PyTorch Model for Face ID Spoofing Detection | by Evgenii Munin |  Better Programming">
                <a:extLst>
                  <a:ext uri="{FF2B5EF4-FFF2-40B4-BE49-F238E27FC236}">
                    <a16:creationId xmlns:a16="http://schemas.microsoft.com/office/drawing/2014/main" id="{BA3C0EB7-9774-33EA-8EBE-34DB8C2927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3" r="75625"/>
              <a:stretch/>
            </p:blipFill>
            <p:spPr bwMode="auto">
              <a:xfrm>
                <a:off x="554729" y="2328626"/>
                <a:ext cx="1482204" cy="187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Build a PyTorch Model for Face ID Spoofing Detection | by Evgenii Munin |  Better Programming">
                <a:extLst>
                  <a:ext uri="{FF2B5EF4-FFF2-40B4-BE49-F238E27FC236}">
                    <a16:creationId xmlns:a16="http://schemas.microsoft.com/office/drawing/2014/main" id="{92F51712-5E0E-6936-B9C4-8F1BA1009B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37" r="25727"/>
              <a:stretch/>
            </p:blipFill>
            <p:spPr bwMode="auto">
              <a:xfrm>
                <a:off x="563875" y="4198842"/>
                <a:ext cx="1490039" cy="187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Build a PyTorch Model for Face ID Spoofing Detection | by Evgenii Munin |  Better Programming">
                <a:extLst>
                  <a:ext uri="{FF2B5EF4-FFF2-40B4-BE49-F238E27FC236}">
                    <a16:creationId xmlns:a16="http://schemas.microsoft.com/office/drawing/2014/main" id="{1F44C9D6-A6A2-3660-D48D-BF480B1279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34" r="50655"/>
              <a:stretch/>
            </p:blipFill>
            <p:spPr bwMode="auto">
              <a:xfrm>
                <a:off x="2036933" y="2328625"/>
                <a:ext cx="1482204" cy="187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Build a PyTorch Model for Face ID Spoofing Detection | by Evgenii Munin |  Better Programming">
                <a:extLst>
                  <a:ext uri="{FF2B5EF4-FFF2-40B4-BE49-F238E27FC236}">
                    <a16:creationId xmlns:a16="http://schemas.microsoft.com/office/drawing/2014/main" id="{00A8A7EC-22AA-6E04-69C0-F57C1C21C0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286" r="1104"/>
              <a:stretch/>
            </p:blipFill>
            <p:spPr bwMode="auto">
              <a:xfrm>
                <a:off x="2063060" y="4198842"/>
                <a:ext cx="1482204" cy="187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F72B70DA-8751-E3B9-8BE9-848B6E008C95}"/>
                </a:ext>
              </a:extLst>
            </p:cNvPr>
            <p:cNvSpPr/>
            <p:nvPr/>
          </p:nvSpPr>
          <p:spPr>
            <a:xfrm rot="16200000">
              <a:off x="3021874" y="3702860"/>
              <a:ext cx="531223" cy="670560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28CC84A-7FA6-EE54-1663-4819DBF28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279" y="3081439"/>
              <a:ext cx="1638194" cy="163819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EF652-7D44-44D4-D4FB-32B1621F8DED}"/>
                </a:ext>
              </a:extLst>
            </p:cNvPr>
            <p:cNvSpPr txBox="1"/>
            <p:nvPr/>
          </p:nvSpPr>
          <p:spPr>
            <a:xfrm>
              <a:off x="4038067" y="4835554"/>
              <a:ext cx="14146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모델 학습</a:t>
              </a:r>
              <a:endPara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B74108-4A51-8B79-0548-8B07F833262B}"/>
                </a:ext>
              </a:extLst>
            </p:cNvPr>
            <p:cNvSpPr txBox="1"/>
            <p:nvPr/>
          </p:nvSpPr>
          <p:spPr>
            <a:xfrm>
              <a:off x="728912" y="4856177"/>
              <a:ext cx="16875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데이터 구축</a:t>
              </a:r>
              <a:endPara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6ED22988-BF8B-CB13-8EEA-4C303ABE57A4}"/>
                </a:ext>
              </a:extLst>
            </p:cNvPr>
            <p:cNvSpPr/>
            <p:nvPr/>
          </p:nvSpPr>
          <p:spPr>
            <a:xfrm rot="16200000">
              <a:off x="5937655" y="3702860"/>
              <a:ext cx="531223" cy="670560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ABC311E-B3AC-6CCD-76EA-8A350213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113" y="2967576"/>
              <a:ext cx="1807335" cy="18073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F8DFD5-F8AD-9F12-6D21-C20190F9244C}"/>
                </a:ext>
              </a:extLst>
            </p:cNvPr>
            <p:cNvSpPr txBox="1"/>
            <p:nvPr/>
          </p:nvSpPr>
          <p:spPr>
            <a:xfrm>
              <a:off x="7005576" y="4872106"/>
              <a:ext cx="15264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서비스</a:t>
              </a:r>
              <a:endPara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68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1528F1-5A44-36C3-A5B5-410478A36D08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3F692337-A9A4-FA4C-44B6-A19FC88D8D35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60ACC75C-6646-E1AD-1A0E-AF44F32DABFD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8AABDA-3A40-3F36-2EF5-924E060AB30E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연구 목표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6C9522BC-61E1-0FEE-D9BC-B8920C371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66" y="2258144"/>
            <a:ext cx="1043055" cy="10430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39BBDC-422C-D01A-A557-8F89183EE0EB}"/>
              </a:ext>
            </a:extLst>
          </p:cNvPr>
          <p:cNvSpPr txBox="1"/>
          <p:nvPr/>
        </p:nvSpPr>
        <p:spPr>
          <a:xfrm>
            <a:off x="1089549" y="3501715"/>
            <a:ext cx="100129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Face Anti-Spoofing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발생하는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 Generalization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문제를 해결한 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FAS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모델 개발 및 서비스화</a:t>
            </a:r>
            <a:endParaRPr lang="en-US" altLang="ko-KR" sz="2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2BEB80-E27E-6783-1967-0341F3EEA81D}"/>
              </a:ext>
            </a:extLst>
          </p:cNvPr>
          <p:cNvSpPr txBox="1"/>
          <p:nvPr/>
        </p:nvSpPr>
        <p:spPr>
          <a:xfrm>
            <a:off x="4877882" y="2577463"/>
            <a:ext cx="243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연구  목표</a:t>
            </a:r>
            <a:endParaRPr lang="en-US" altLang="ko-KR" sz="2800" dirty="0">
              <a:solidFill>
                <a:srgbClr val="0033CC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44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25F22E-95A7-F7C3-C0E3-3BD6C7341B5D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B5ED172-3D07-5A20-6770-B1DB30A33DAB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4EF2CAD-C920-40DC-78E4-0CE4D2A514B7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F78900E-C291-8FC3-67BB-BF8D0715F94B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모델 제안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050" name="Picture 2" descr="ResNet으로 이미지 분류하기">
            <a:extLst>
              <a:ext uri="{FF2B5EF4-FFF2-40B4-BE49-F238E27FC236}">
                <a16:creationId xmlns:a16="http://schemas.microsoft.com/office/drawing/2014/main" id="{24AA21C0-6A78-FE7E-6D3A-680A25BA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977" y="2235444"/>
            <a:ext cx="3705871" cy="393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ion Transformer (AN IMAGE IS WORTH 16X16 WORDS, TRANSFORMERS FOR IMAGE  RECOGNITION AT SCALE) - gaussian37">
            <a:extLst>
              <a:ext uri="{FF2B5EF4-FFF2-40B4-BE49-F238E27FC236}">
                <a16:creationId xmlns:a16="http://schemas.microsoft.com/office/drawing/2014/main" id="{ABC5AB14-2564-C786-658C-0B9CAA95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56" y="2500226"/>
            <a:ext cx="6359677" cy="345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27917-7691-7D50-B53F-F4EB3CF8628B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Backbone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E29C6-2A5B-75D1-2D12-2918FC5FE940}"/>
              </a:ext>
            </a:extLst>
          </p:cNvPr>
          <p:cNvSpPr txBox="1"/>
          <p:nvPr/>
        </p:nvSpPr>
        <p:spPr>
          <a:xfrm>
            <a:off x="2188139" y="6172819"/>
            <a:ext cx="16875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ResNet</a:t>
            </a:r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278E9-4DDA-35D9-76AC-84BB939C5C98}"/>
              </a:ext>
            </a:extLst>
          </p:cNvPr>
          <p:cNvSpPr txBox="1"/>
          <p:nvPr/>
        </p:nvSpPr>
        <p:spPr>
          <a:xfrm>
            <a:off x="7307154" y="6116171"/>
            <a:ext cx="3344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Vision Transformer(</a:t>
            </a:r>
            <a:r>
              <a:rPr lang="en-US" altLang="ko-KR" sz="22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ViT</a:t>
            </a:r>
            <a:r>
              <a: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57837-E486-7AB4-A6D3-C283B1FF2C45}"/>
              </a:ext>
            </a:extLst>
          </p:cNvPr>
          <p:cNvSpPr txBox="1"/>
          <p:nvPr/>
        </p:nvSpPr>
        <p:spPr>
          <a:xfrm>
            <a:off x="886077" y="1361870"/>
            <a:ext cx="924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FAS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많이 사용되는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network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Resnet,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ViT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모델을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backbone model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사용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40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25F22E-95A7-F7C3-C0E3-3BD6C7341B5D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B5ED172-3D07-5A20-6770-B1DB30A33DAB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4EF2CAD-C920-40DC-78E4-0CE4D2A514B7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F78900E-C291-8FC3-67BB-BF8D0715F94B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모델 제안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27917-7691-7D50-B53F-F4EB3CF8628B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Domain Generalization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F96CEF-0104-2D95-01BF-FEDDC2C9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588" y="2377384"/>
            <a:ext cx="6790824" cy="35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FB7F9E-21B5-DD8D-61A4-2C93DF77E1CD}"/>
              </a:ext>
            </a:extLst>
          </p:cNvPr>
          <p:cNvSpPr txBox="1"/>
          <p:nvPr/>
        </p:nvSpPr>
        <p:spPr>
          <a:xfrm>
            <a:off x="1016705" y="1317588"/>
            <a:ext cx="924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다양한 데이터셋을 사용해도 성능 하락이 발생하지 않기 위해 적용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15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25F22E-95A7-F7C3-C0E3-3BD6C7341B5D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B5ED172-3D07-5A20-6770-B1DB30A33DAB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4EF2CAD-C920-40DC-78E4-0CE4D2A514B7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F78900E-C291-8FC3-67BB-BF8D0715F94B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모델 제안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27917-7691-7D50-B53F-F4EB3CF8628B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연구 기대 결과</a:t>
            </a:r>
            <a:endParaRPr lang="en-US" altLang="ko-KR" sz="2800" dirty="0">
              <a:solidFill>
                <a:srgbClr val="0033CC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0F92AB-BBB3-92EC-152C-CD887A294470}"/>
              </a:ext>
            </a:extLst>
          </p:cNvPr>
          <p:cNvGrpSpPr/>
          <p:nvPr/>
        </p:nvGrpSpPr>
        <p:grpSpPr>
          <a:xfrm>
            <a:off x="2323402" y="2129685"/>
            <a:ext cx="7545196" cy="3680390"/>
            <a:chOff x="1717337" y="1816176"/>
            <a:chExt cx="7545196" cy="36803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7E29C6-2A5B-75D1-2D12-2918FC5FE940}"/>
                </a:ext>
              </a:extLst>
            </p:cNvPr>
            <p:cNvSpPr txBox="1"/>
            <p:nvPr/>
          </p:nvSpPr>
          <p:spPr>
            <a:xfrm>
              <a:off x="4646161" y="1816176"/>
              <a:ext cx="16875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0066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성능</a:t>
              </a:r>
              <a:endParaRPr lang="en-US" altLang="ko-KR" sz="2500" dirty="0">
                <a:solidFill>
                  <a:srgbClr val="0066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D7BC2EA-4119-50DC-F7C4-F9C412593A43}"/>
                </a:ext>
              </a:extLst>
            </p:cNvPr>
            <p:cNvSpPr txBox="1"/>
            <p:nvPr/>
          </p:nvSpPr>
          <p:spPr>
            <a:xfrm>
              <a:off x="4646161" y="4122405"/>
              <a:ext cx="168754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0066FF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결과</a:t>
              </a:r>
              <a:endParaRPr lang="en-US" altLang="ko-KR" sz="2500" dirty="0">
                <a:solidFill>
                  <a:srgbClr val="0066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B925BD-3288-A007-7C8F-AA8FD74E8150}"/>
                </a:ext>
              </a:extLst>
            </p:cNvPr>
            <p:cNvSpPr txBox="1"/>
            <p:nvPr/>
          </p:nvSpPr>
          <p:spPr>
            <a:xfrm>
              <a:off x="1717337" y="2348617"/>
              <a:ext cx="75451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기존 </a:t>
              </a:r>
              <a:r>
                <a:rPr lang="en-US" altLang="ko-KR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FAS </a:t>
              </a:r>
              <a:r>
                <a:rPr lang="ko-KR" altLang="en-US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모델과 제안하는 </a:t>
              </a:r>
              <a:r>
                <a:rPr lang="en-US" altLang="ko-KR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FAS </a:t>
              </a:r>
              <a:r>
                <a:rPr lang="ko-KR" altLang="en-US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모델의 성능 비교 진행</a:t>
              </a:r>
              <a:endPara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Domain Generalization</a:t>
              </a:r>
              <a:r>
                <a:rPr lang="ko-KR" altLang="en-US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을 통한 성능 향상</a:t>
              </a:r>
              <a:endPara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BE3B68-D94F-87DF-61A6-A8415A33AD2D}"/>
                </a:ext>
              </a:extLst>
            </p:cNvPr>
            <p:cNvSpPr txBox="1"/>
            <p:nvPr/>
          </p:nvSpPr>
          <p:spPr>
            <a:xfrm>
              <a:off x="1717337" y="4727125"/>
              <a:ext cx="75451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제안하는 모델을 사용하여 </a:t>
              </a:r>
              <a:r>
                <a:rPr lang="en-US" altLang="ko-KR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FAS </a:t>
              </a:r>
              <a:r>
                <a:rPr lang="ko-KR" altLang="en-US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어플리케이션 서비스 제공</a:t>
              </a:r>
              <a:endPara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연구한 모델로 논문 작성</a:t>
              </a:r>
              <a:endPara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46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C8430-151D-FE83-B12C-775029E36548}"/>
              </a:ext>
            </a:extLst>
          </p:cNvPr>
          <p:cNvSpPr txBox="1"/>
          <p:nvPr/>
        </p:nvSpPr>
        <p:spPr>
          <a:xfrm>
            <a:off x="2033451" y="2778146"/>
            <a:ext cx="8125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Thank You</a:t>
            </a:r>
            <a:endParaRPr lang="ko-KR" altLang="en-US" sz="5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49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542E8F-0941-2247-4BA1-20F893851BF8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목차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6C72D-96B7-8C0F-AD99-3EE709212FF6}"/>
              </a:ext>
            </a:extLst>
          </p:cNvPr>
          <p:cNvSpPr txBox="1"/>
          <p:nvPr/>
        </p:nvSpPr>
        <p:spPr>
          <a:xfrm>
            <a:off x="1024223" y="2651780"/>
            <a:ext cx="2245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01. </a:t>
            </a:r>
            <a:r>
              <a:rPr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팀원 소개</a:t>
            </a:r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2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A905C-D54D-D017-5051-7EFD173E1EF7}"/>
              </a:ext>
            </a:extLst>
          </p:cNvPr>
          <p:cNvSpPr txBox="1"/>
          <p:nvPr/>
        </p:nvSpPr>
        <p:spPr>
          <a:xfrm>
            <a:off x="4331788" y="2651780"/>
            <a:ext cx="3705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02. </a:t>
            </a:r>
            <a:r>
              <a:rPr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연구 배경 및 필요성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5DC9A-8AC8-9AA0-7491-63CD0FA517B8}"/>
              </a:ext>
            </a:extLst>
          </p:cNvPr>
          <p:cNvSpPr txBox="1"/>
          <p:nvPr/>
        </p:nvSpPr>
        <p:spPr>
          <a:xfrm>
            <a:off x="9099489" y="2651780"/>
            <a:ext cx="224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03. </a:t>
            </a:r>
            <a:r>
              <a:rPr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B3482-5045-23F3-34BB-BE91E0233F85}"/>
              </a:ext>
            </a:extLst>
          </p:cNvPr>
          <p:cNvSpPr txBox="1"/>
          <p:nvPr/>
        </p:nvSpPr>
        <p:spPr>
          <a:xfrm>
            <a:off x="3044611" y="4484287"/>
            <a:ext cx="2245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04. </a:t>
            </a:r>
            <a:r>
              <a:rPr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연구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9E004-6C5B-183B-0FC1-2EC6845C0CBD}"/>
              </a:ext>
            </a:extLst>
          </p:cNvPr>
          <p:cNvSpPr txBox="1"/>
          <p:nvPr/>
        </p:nvSpPr>
        <p:spPr>
          <a:xfrm>
            <a:off x="6993466" y="4496735"/>
            <a:ext cx="2245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05. </a:t>
            </a:r>
            <a:r>
              <a:rPr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모델 제안</a:t>
            </a:r>
          </a:p>
        </p:txBody>
      </p:sp>
    </p:spTree>
    <p:extLst>
      <p:ext uri="{BB962C8B-B14F-4D97-AF65-F5344CB8AC3E}">
        <p14:creationId xmlns:p14="http://schemas.microsoft.com/office/powerpoint/2010/main" val="39574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FB3482-5045-23F3-34BB-BE91E0233F85}"/>
              </a:ext>
            </a:extLst>
          </p:cNvPr>
          <p:cNvSpPr txBox="1"/>
          <p:nvPr/>
        </p:nvSpPr>
        <p:spPr>
          <a:xfrm>
            <a:off x="1980926" y="5132199"/>
            <a:ext cx="2861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논문 및 자료조사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코드 작성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PPT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제작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0D1AB-0F3E-3B7A-CD0B-469BAD0663C1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팀원 소개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89B2CF-B7D6-D406-FEFE-084DDAFF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04" y="1534423"/>
            <a:ext cx="3115954" cy="311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EB5966-1475-6FAD-2935-18B3FCAD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669" y="1534423"/>
            <a:ext cx="3115954" cy="311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C2DC18-5742-FAC4-A53E-7B36AC5A4649}"/>
              </a:ext>
            </a:extLst>
          </p:cNvPr>
          <p:cNvSpPr txBox="1"/>
          <p:nvPr/>
        </p:nvSpPr>
        <p:spPr>
          <a:xfrm>
            <a:off x="7549091" y="5151465"/>
            <a:ext cx="2861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논문 및 자료조사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 코드 작성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UI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C2937-E852-9492-9735-70D379A091A9}"/>
              </a:ext>
            </a:extLst>
          </p:cNvPr>
          <p:cNvSpPr txBox="1"/>
          <p:nvPr/>
        </p:nvSpPr>
        <p:spPr>
          <a:xfrm>
            <a:off x="1980926" y="4662394"/>
            <a:ext cx="28611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오서연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B525A-F4AC-3D22-8A35-E3297D661BFC}"/>
              </a:ext>
            </a:extLst>
          </p:cNvPr>
          <p:cNvSpPr txBox="1"/>
          <p:nvPr/>
        </p:nvSpPr>
        <p:spPr>
          <a:xfrm>
            <a:off x="7549091" y="4662394"/>
            <a:ext cx="28611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김동수</a:t>
            </a:r>
          </a:p>
        </p:txBody>
      </p:sp>
    </p:spTree>
    <p:extLst>
      <p:ext uri="{BB962C8B-B14F-4D97-AF65-F5344CB8AC3E}">
        <p14:creationId xmlns:p14="http://schemas.microsoft.com/office/powerpoint/2010/main" val="350013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E0D1AB-0F3E-3B7A-CD0B-469BAD0663C1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연구 개발 및 필요성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0B03A-FC3F-0208-243C-82ACA21C3A0E}"/>
              </a:ext>
            </a:extLst>
          </p:cNvPr>
          <p:cNvSpPr txBox="1"/>
          <p:nvPr/>
        </p:nvSpPr>
        <p:spPr>
          <a:xfrm>
            <a:off x="738032" y="900624"/>
            <a:ext cx="6383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Face Anti-Spoofing(FAS)</a:t>
            </a:r>
            <a:r>
              <a:rPr lang="ko-KR" altLang="en-US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란</a:t>
            </a:r>
            <a:r>
              <a:rPr lang="en-US" altLang="ko-KR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</a:p>
        </p:txBody>
      </p:sp>
      <p:pic>
        <p:nvPicPr>
          <p:cNvPr id="2052" name="Picture 4" descr="얼굴인식 AI를 활용한 금융권 솔루션 - 비대면 본인확인 | 블로그 | 자료실 | 알체라">
            <a:extLst>
              <a:ext uri="{FF2B5EF4-FFF2-40B4-BE49-F238E27FC236}">
                <a16:creationId xmlns:a16="http://schemas.microsoft.com/office/drawing/2014/main" id="{0828C478-2CBE-97E4-54DA-DBFA97C6E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t="24789" r="12226" b="7101"/>
          <a:stretch/>
        </p:blipFill>
        <p:spPr bwMode="auto">
          <a:xfrm>
            <a:off x="6249060" y="2077089"/>
            <a:ext cx="5831504" cy="258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ce ID 사용하기 - Apple 지원 (KR)">
            <a:extLst>
              <a:ext uri="{FF2B5EF4-FFF2-40B4-BE49-F238E27FC236}">
                <a16:creationId xmlns:a16="http://schemas.microsoft.com/office/drawing/2014/main" id="{F499FA03-3DAF-15B0-EC72-67220A5FC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" y="2263774"/>
            <a:ext cx="6058859" cy="233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24F00-6314-1024-BD30-09D1CF76DE38}"/>
              </a:ext>
            </a:extLst>
          </p:cNvPr>
          <p:cNvSpPr txBox="1"/>
          <p:nvPr/>
        </p:nvSpPr>
        <p:spPr>
          <a:xfrm>
            <a:off x="487680" y="5218712"/>
            <a:ext cx="11216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얼굴 인식 시스템에서 </a:t>
            </a:r>
            <a:r>
              <a:rPr lang="ko-KR" altLang="en-US" sz="24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위조 얼굴 이미지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인한 보안 위협을 방지하는 기술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562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9097FC4-7ABE-4722-9729-B8F43D5B7B87}"/>
              </a:ext>
            </a:extLst>
          </p:cNvPr>
          <p:cNvSpPr/>
          <p:nvPr/>
        </p:nvSpPr>
        <p:spPr>
          <a:xfrm>
            <a:off x="6136409" y="1759131"/>
            <a:ext cx="5688924" cy="48478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475FAEF-2FBF-BD2D-6F92-B0087057960F}"/>
              </a:ext>
            </a:extLst>
          </p:cNvPr>
          <p:cNvSpPr/>
          <p:nvPr/>
        </p:nvSpPr>
        <p:spPr>
          <a:xfrm>
            <a:off x="185463" y="1759131"/>
            <a:ext cx="5688924" cy="484780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E0D1AB-0F3E-3B7A-CD0B-469BAD0663C1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연구 개발 및 필요성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354C0-67C7-04B9-3121-964A839C041A}"/>
              </a:ext>
            </a:extLst>
          </p:cNvPr>
          <p:cNvSpPr txBox="1"/>
          <p:nvPr/>
        </p:nvSpPr>
        <p:spPr>
          <a:xfrm>
            <a:off x="133062" y="5364352"/>
            <a:ext cx="579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Live/Spoof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판별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CD201A2-AB5E-4896-BEC9-079CC29A6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69"/>
          <a:stretch/>
        </p:blipFill>
        <p:spPr bwMode="auto">
          <a:xfrm>
            <a:off x="7004643" y="2572559"/>
            <a:ext cx="4057257" cy="18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6648A6B-219C-8C65-53B6-9484E0282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3" y="2659219"/>
            <a:ext cx="5114662" cy="169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DEFA06-1B76-99B4-8909-A873CBAB4552}"/>
              </a:ext>
            </a:extLst>
          </p:cNvPr>
          <p:cNvSpPr txBox="1"/>
          <p:nvPr/>
        </p:nvSpPr>
        <p:spPr>
          <a:xfrm>
            <a:off x="6136409" y="5179687"/>
            <a:ext cx="5793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Spoof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 존재하는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artifact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domain-agnostic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하게 판별하는 것이 목표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0761DA-C043-6812-5A24-32177AE82B2F}"/>
              </a:ext>
            </a:extLst>
          </p:cNvPr>
          <p:cNvSpPr txBox="1"/>
          <p:nvPr/>
        </p:nvSpPr>
        <p:spPr>
          <a:xfrm>
            <a:off x="738032" y="900624"/>
            <a:ext cx="6383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Face Anti-Spoofing(FAS)</a:t>
            </a:r>
            <a:r>
              <a:rPr lang="ko-KR" altLang="en-US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란</a:t>
            </a:r>
            <a:r>
              <a:rPr lang="en-US" altLang="ko-KR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600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E0D1AB-0F3E-3B7A-CD0B-469BAD0663C1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연구 개발 및 필요성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0B03A-FC3F-0208-243C-82ACA21C3A0E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비접촉식 얼굴 인식 기술은 </a:t>
            </a:r>
            <a:r>
              <a:rPr lang="ko-KR" altLang="en-US" sz="2800" dirty="0" err="1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스푸핑</a:t>
            </a:r>
            <a:r>
              <a:rPr lang="ko-KR" altLang="en-US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공격에 취약</a:t>
            </a:r>
            <a:endParaRPr lang="en-US" altLang="ko-KR" sz="2800" dirty="0">
              <a:solidFill>
                <a:srgbClr val="0033CC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62B86-9475-771E-ECD8-774019F8CD27}"/>
              </a:ext>
            </a:extLst>
          </p:cNvPr>
          <p:cNvSpPr txBox="1"/>
          <p:nvPr/>
        </p:nvSpPr>
        <p:spPr>
          <a:xfrm>
            <a:off x="0" y="572654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위변조된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얼굴 데이터로 얼굴 인식 시스템을 속이는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스푸핑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공격을 방지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발생 피해 최소화 필요</a:t>
            </a:r>
            <a:endParaRPr lang="en-US" altLang="ko-KR" dirty="0"/>
          </a:p>
        </p:txBody>
      </p:sp>
      <p:pic>
        <p:nvPicPr>
          <p:cNvPr id="1026" name="Picture 2" descr="Enhancing Face Anti-Spoofing with Swin Transformer-driven Multi-stage  Pipeline">
            <a:extLst>
              <a:ext uri="{FF2B5EF4-FFF2-40B4-BE49-F238E27FC236}">
                <a16:creationId xmlns:a16="http://schemas.microsoft.com/office/drawing/2014/main" id="{506D5E9B-1990-406B-BFD9-FBB9734AF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022" y="1579133"/>
            <a:ext cx="6211956" cy="390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0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FC5F94-2F69-9733-51BE-B1532C5BF51B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CCB7365-DFFF-F0B3-DCD7-0AA31A7DE67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284680E-B27A-DD3B-C483-D804F2959BC9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CE0D1AB-0F3E-3B7A-CD0B-469BAD0663C1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연구 개발 및 필요성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0B03A-FC3F-0208-243C-82ACA21C3A0E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데이터셋 특성으로 인한 성능 하락</a:t>
            </a:r>
            <a:endParaRPr lang="en-US" altLang="ko-KR" sz="2800" dirty="0">
              <a:solidFill>
                <a:srgbClr val="0033CC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62B86-9475-771E-ECD8-774019F8CD27}"/>
              </a:ext>
            </a:extLst>
          </p:cNvPr>
          <p:cNvSpPr txBox="1"/>
          <p:nvPr/>
        </p:nvSpPr>
        <p:spPr>
          <a:xfrm>
            <a:off x="0" y="585989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특성 상 조명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배경과 같은 환경 요소들이 모델 성능에 큰 영향</a:t>
            </a:r>
            <a:endParaRPr lang="en-US" altLang="ko-KR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도메인 일반화</a:t>
            </a:r>
            <a:r>
              <a:rPr lang="en-US" altLang="ko-KR" sz="2400" dirty="0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(Domain Generalization)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해결하는 연구 진행</a:t>
            </a:r>
            <a:endParaRPr lang="en-US" altLang="ko-KR" dirty="0"/>
          </a:p>
        </p:txBody>
      </p:sp>
      <p:pic>
        <p:nvPicPr>
          <p:cNvPr id="1038" name="Picture 14" descr="Sensors | Free Full-Text | Multi-Domain Feature Alignment for Face Anti- Spoofing">
            <a:extLst>
              <a:ext uri="{FF2B5EF4-FFF2-40B4-BE49-F238E27FC236}">
                <a16:creationId xmlns:a16="http://schemas.microsoft.com/office/drawing/2014/main" id="{B39C8C8B-AF31-C09A-AD52-C99D063AB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43" y="1550497"/>
            <a:ext cx="6694714" cy="412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85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619076-ED57-92F9-8F11-AF048B82C306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27C45A7-443A-C8DB-11A9-6C899E06C8B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683ED75-D562-7411-7C08-DF83A323C0A8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F444B5-AE69-D617-F940-633FAF9E399B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연구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B703D-9CE7-B2F5-C9A2-70AE45E386CA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PatchNet</a:t>
            </a:r>
            <a:endParaRPr lang="en-US" altLang="ko-KR" sz="2800" dirty="0">
              <a:solidFill>
                <a:srgbClr val="0033CC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4795E9-6337-7E5E-FEAF-A9A98980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522" y="1951262"/>
            <a:ext cx="8966956" cy="4020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82D5A9-20FE-4FC2-1446-B9C226366CA2}"/>
              </a:ext>
            </a:extLst>
          </p:cNvPr>
          <p:cNvSpPr txBox="1"/>
          <p:nvPr/>
        </p:nvSpPr>
        <p:spPr>
          <a:xfrm>
            <a:off x="973162" y="1317588"/>
            <a:ext cx="9241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얼굴 영역을 여러 개의 작은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patch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나누고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각 패치에 대해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live/spoof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판별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99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0CD11592-A757-309E-A368-517D1B0F8047}"/>
              </a:ext>
            </a:extLst>
          </p:cNvPr>
          <p:cNvSpPr/>
          <p:nvPr/>
        </p:nvSpPr>
        <p:spPr>
          <a:xfrm>
            <a:off x="1" y="-7111"/>
            <a:ext cx="12192000" cy="813936"/>
          </a:xfrm>
          <a:prstGeom prst="round2SameRect">
            <a:avLst>
              <a:gd name="adj1" fmla="val 0"/>
              <a:gd name="adj2" fmla="val 1563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38100" dir="8100000" algn="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72000" rtlCol="0" anchor="t">
            <a:noAutofit/>
          </a:bodyPr>
          <a:lstStyle/>
          <a:p>
            <a:pPr algn="r">
              <a:defRPr/>
            </a:pPr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619076-ED57-92F9-8F11-AF048B82C306}"/>
              </a:ext>
            </a:extLst>
          </p:cNvPr>
          <p:cNvGrpSpPr/>
          <p:nvPr/>
        </p:nvGrpSpPr>
        <p:grpSpPr>
          <a:xfrm>
            <a:off x="274619" y="178148"/>
            <a:ext cx="523240" cy="463413"/>
            <a:chOff x="4765936" y="4424671"/>
            <a:chExt cx="738910" cy="654424"/>
          </a:xfrm>
          <a:solidFill>
            <a:srgbClr val="0033CC"/>
          </a:solidFill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27C45A7-443A-C8DB-11A9-6C899E06C8B3}"/>
                </a:ext>
              </a:extLst>
            </p:cNvPr>
            <p:cNvSpPr/>
            <p:nvPr/>
          </p:nvSpPr>
          <p:spPr>
            <a:xfrm>
              <a:off x="4765936" y="4424671"/>
              <a:ext cx="654424" cy="654424"/>
            </a:xfrm>
            <a:custGeom>
              <a:avLst/>
              <a:gdLst>
                <a:gd name="connsiteX0" fmla="*/ 327212 w 654424"/>
                <a:gd name="connsiteY0" fmla="*/ 0 h 654424"/>
                <a:gd name="connsiteX1" fmla="*/ 558586 w 654424"/>
                <a:gd name="connsiteY1" fmla="*/ 95838 h 654424"/>
                <a:gd name="connsiteX2" fmla="*/ 581268 w 654424"/>
                <a:gd name="connsiteY2" fmla="*/ 123330 h 654424"/>
                <a:gd name="connsiteX3" fmla="*/ 324353 w 654424"/>
                <a:gd name="connsiteY3" fmla="*/ 380245 h 654424"/>
                <a:gd name="connsiteX4" fmla="*/ 183712 w 654424"/>
                <a:gd name="connsiteY4" fmla="*/ 239603 h 654424"/>
                <a:gd name="connsiteX5" fmla="*/ 131235 w 654424"/>
                <a:gd name="connsiteY5" fmla="*/ 292080 h 654424"/>
                <a:gd name="connsiteX6" fmla="*/ 322556 w 654424"/>
                <a:gd name="connsiteY6" fmla="*/ 483401 h 654424"/>
                <a:gd name="connsiteX7" fmla="*/ 324791 w 654424"/>
                <a:gd name="connsiteY7" fmla="*/ 481167 h 654424"/>
                <a:gd name="connsiteX8" fmla="*/ 326588 w 654424"/>
                <a:gd name="connsiteY8" fmla="*/ 482963 h 654424"/>
                <a:gd name="connsiteX9" fmla="*/ 622024 w 654424"/>
                <a:gd name="connsiteY9" fmla="*/ 187528 h 654424"/>
                <a:gd name="connsiteX10" fmla="*/ 628710 w 654424"/>
                <a:gd name="connsiteY10" fmla="*/ 199846 h 654424"/>
                <a:gd name="connsiteX11" fmla="*/ 654424 w 654424"/>
                <a:gd name="connsiteY11" fmla="*/ 327212 h 654424"/>
                <a:gd name="connsiteX12" fmla="*/ 327212 w 654424"/>
                <a:gd name="connsiteY12" fmla="*/ 654424 h 654424"/>
                <a:gd name="connsiteX13" fmla="*/ 0 w 654424"/>
                <a:gd name="connsiteY13" fmla="*/ 327212 h 654424"/>
                <a:gd name="connsiteX14" fmla="*/ 327212 w 654424"/>
                <a:gd name="connsiteY14" fmla="*/ 0 h 65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424" h="654424">
                  <a:moveTo>
                    <a:pt x="327212" y="0"/>
                  </a:moveTo>
                  <a:cubicBezTo>
                    <a:pt x="417569" y="0"/>
                    <a:pt x="499372" y="36625"/>
                    <a:pt x="558586" y="95838"/>
                  </a:cubicBezTo>
                  <a:lnTo>
                    <a:pt x="581268" y="123330"/>
                  </a:lnTo>
                  <a:lnTo>
                    <a:pt x="324353" y="380245"/>
                  </a:lnTo>
                  <a:lnTo>
                    <a:pt x="183712" y="239603"/>
                  </a:lnTo>
                  <a:lnTo>
                    <a:pt x="131235" y="292080"/>
                  </a:lnTo>
                  <a:lnTo>
                    <a:pt x="322556" y="483401"/>
                  </a:lnTo>
                  <a:lnTo>
                    <a:pt x="324791" y="481167"/>
                  </a:lnTo>
                  <a:lnTo>
                    <a:pt x="326588" y="482963"/>
                  </a:lnTo>
                  <a:lnTo>
                    <a:pt x="622024" y="187528"/>
                  </a:lnTo>
                  <a:lnTo>
                    <a:pt x="628710" y="199846"/>
                  </a:lnTo>
                  <a:cubicBezTo>
                    <a:pt x="645268" y="238994"/>
                    <a:pt x="654424" y="282034"/>
                    <a:pt x="654424" y="327212"/>
                  </a:cubicBezTo>
                  <a:cubicBezTo>
                    <a:pt x="654424" y="507926"/>
                    <a:pt x="507926" y="654424"/>
                    <a:pt x="327212" y="654424"/>
                  </a:cubicBezTo>
                  <a:cubicBezTo>
                    <a:pt x="146498" y="654424"/>
                    <a:pt x="0" y="507926"/>
                    <a:pt x="0" y="327212"/>
                  </a:cubicBezTo>
                  <a:cubicBezTo>
                    <a:pt x="0" y="146498"/>
                    <a:pt x="146498" y="0"/>
                    <a:pt x="32721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683ED75-D562-7411-7C08-DF83A323C0A8}"/>
                </a:ext>
              </a:extLst>
            </p:cNvPr>
            <p:cNvSpPr/>
            <p:nvPr/>
          </p:nvSpPr>
          <p:spPr>
            <a:xfrm>
              <a:off x="5347205" y="4442837"/>
              <a:ext cx="157641" cy="169363"/>
            </a:xfrm>
            <a:custGeom>
              <a:avLst/>
              <a:gdLst>
                <a:gd name="connsiteX0" fmla="*/ 105165 w 157641"/>
                <a:gd name="connsiteY0" fmla="*/ 0 h 169363"/>
                <a:gd name="connsiteX1" fmla="*/ 157641 w 157641"/>
                <a:gd name="connsiteY1" fmla="*/ 52477 h 169363"/>
                <a:gd name="connsiteX2" fmla="*/ 40756 w 157641"/>
                <a:gd name="connsiteY2" fmla="*/ 169363 h 169363"/>
                <a:gd name="connsiteX3" fmla="*/ 17273 w 157641"/>
                <a:gd name="connsiteY3" fmla="*/ 126100 h 169363"/>
                <a:gd name="connsiteX4" fmla="*/ 0 w 157641"/>
                <a:gd name="connsiteY4" fmla="*/ 105165 h 169363"/>
                <a:gd name="connsiteX5" fmla="*/ 105165 w 157641"/>
                <a:gd name="connsiteY5" fmla="*/ 0 h 16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641" h="169363">
                  <a:moveTo>
                    <a:pt x="105165" y="0"/>
                  </a:moveTo>
                  <a:lnTo>
                    <a:pt x="157641" y="52477"/>
                  </a:lnTo>
                  <a:lnTo>
                    <a:pt x="40756" y="169363"/>
                  </a:lnTo>
                  <a:lnTo>
                    <a:pt x="17273" y="126100"/>
                  </a:lnTo>
                  <a:lnTo>
                    <a:pt x="0" y="105165"/>
                  </a:lnTo>
                  <a:lnTo>
                    <a:pt x="1051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F444B5-AE69-D617-F940-633FAF9E399B}"/>
              </a:ext>
            </a:extLst>
          </p:cNvPr>
          <p:cNvSpPr txBox="1"/>
          <p:nvPr/>
        </p:nvSpPr>
        <p:spPr>
          <a:xfrm>
            <a:off x="797859" y="86688"/>
            <a:ext cx="5958583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ko-KR" altLang="en-US" sz="3600" kern="0" dirty="0">
                <a:ln w="158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기존 연구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B703D-9CE7-B2F5-C9A2-70AE45E386CA}"/>
              </a:ext>
            </a:extLst>
          </p:cNvPr>
          <p:cNvSpPr txBox="1"/>
          <p:nvPr/>
        </p:nvSpPr>
        <p:spPr>
          <a:xfrm>
            <a:off x="738032" y="900624"/>
            <a:ext cx="691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0033CC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DiViT</a:t>
            </a:r>
            <a:endParaRPr lang="en-US" altLang="ko-KR" sz="2800" dirty="0">
              <a:solidFill>
                <a:srgbClr val="0033CC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8D6CF5-B87F-4751-2857-C7D5F2365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9" y="2111412"/>
            <a:ext cx="7763392" cy="4104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F1529C-230A-DE97-D084-673D18B1D05A}"/>
              </a:ext>
            </a:extLst>
          </p:cNvPr>
          <p:cNvSpPr txBox="1"/>
          <p:nvPr/>
        </p:nvSpPr>
        <p:spPr>
          <a:xfrm>
            <a:off x="973162" y="1317588"/>
            <a:ext cx="11218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Live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특징을 집중시키는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loss,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서로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다른 공격 유형을 분리시키는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loss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적용해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Domain Generalization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좋은 성능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0D4576-AB34-9D56-99E7-76374D83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946" y="2337835"/>
            <a:ext cx="37484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791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306</Words>
  <Application>Microsoft Office PowerPoint</Application>
  <PresentationFormat>와이드스크린</PresentationFormat>
  <Paragraphs>64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맑은 고딕</vt:lpstr>
      <vt:lpstr>나눔스퀘어OTF Bold</vt:lpstr>
      <vt:lpstr>나눔스퀘어OTF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오서연</cp:lastModifiedBy>
  <cp:revision>17</cp:revision>
  <dcterms:created xsi:type="dcterms:W3CDTF">2023-03-01T04:40:48Z</dcterms:created>
  <dcterms:modified xsi:type="dcterms:W3CDTF">2024-03-12T05:37:40Z</dcterms:modified>
</cp:coreProperties>
</file>